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4F098-B134-42A0-A7B0-1B02E2A16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ru-RU" dirty="0"/>
              <a:t>Создание профиля автора в </a:t>
            </a:r>
            <a:r>
              <a:rPr lang="en-US" dirty="0"/>
              <a:t>ORCID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DAEDE0-624E-450A-946A-48D01CC1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Редактирование списка публикаций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86707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407D-CD32-4181-B991-2A5C2F50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9758572" cy="5338195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Вы можете импортировать свои публикации с других сайтов и систем из выше указанного списка.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Добавляйте информацию о Вашем идентификаторе </a:t>
            </a:r>
            <a:r>
              <a:rPr lang="en-US" sz="2000" dirty="0">
                <a:solidFill>
                  <a:schemeClr val="tx1"/>
                </a:solidFill>
              </a:rPr>
              <a:t>ORCID</a:t>
            </a:r>
            <a:r>
              <a:rPr lang="ru-RU" sz="2000" dirty="0">
                <a:solidFill>
                  <a:schemeClr val="tx1"/>
                </a:solidFill>
              </a:rPr>
              <a:t> при отправке публикаций, подаче документов на гранты и в прочих исследовательских процессах.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частности, Вы можете указать код </a:t>
            </a:r>
            <a:r>
              <a:rPr lang="en-US" sz="2000" dirty="0">
                <a:solidFill>
                  <a:schemeClr val="tx1"/>
                </a:solidFill>
              </a:rPr>
              <a:t>ORCID</a:t>
            </a:r>
            <a:r>
              <a:rPr lang="ru-RU" sz="2000" dirty="0">
                <a:solidFill>
                  <a:schemeClr val="tx1"/>
                </a:solidFill>
              </a:rPr>
              <a:t> в своем профиле на персональной странице ВГУ имени П.М. </a:t>
            </a:r>
            <a:r>
              <a:rPr lang="ru-RU" sz="2000" dirty="0" err="1">
                <a:solidFill>
                  <a:schemeClr val="tx1"/>
                </a:solidFill>
              </a:rPr>
              <a:t>Машерова</a:t>
            </a:r>
            <a:r>
              <a:rPr lang="ru-RU" sz="2000" dirty="0">
                <a:solidFill>
                  <a:schemeClr val="tx1"/>
                </a:solidFill>
              </a:rPr>
              <a:t> или РИНЦ в поле «Идентификационные коды автора».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Чтобы баннер системы </a:t>
            </a:r>
            <a:r>
              <a:rPr lang="en-US" sz="2000" dirty="0">
                <a:solidFill>
                  <a:schemeClr val="tx1"/>
                </a:solidFill>
              </a:rPr>
              <a:t>ORCID</a:t>
            </a:r>
            <a:r>
              <a:rPr lang="ru-RU" sz="2000" dirty="0">
                <a:solidFill>
                  <a:schemeClr val="tx1"/>
                </a:solidFill>
              </a:rPr>
              <a:t> появился на страницах ваших персональных профилей на сайте ВГУ  имени П.М. </a:t>
            </a:r>
            <a:r>
              <a:rPr lang="ru-RU" sz="2000" dirty="0" err="1">
                <a:solidFill>
                  <a:schemeClr val="tx1"/>
                </a:solidFill>
              </a:rPr>
              <a:t>Машерова</a:t>
            </a:r>
            <a:r>
              <a:rPr lang="ru-RU" sz="2000">
                <a:solidFill>
                  <a:schemeClr val="tx1"/>
                </a:solidFill>
              </a:rPr>
              <a:t>, </a:t>
            </a:r>
            <a:r>
              <a:rPr lang="ru-RU" sz="2000" dirty="0">
                <a:solidFill>
                  <a:schemeClr val="tx1"/>
                </a:solidFill>
              </a:rPr>
              <a:t>после регистрации и заполнения своего профиля в </a:t>
            </a:r>
            <a:r>
              <a:rPr lang="en-US" sz="2000" dirty="0">
                <a:solidFill>
                  <a:schemeClr val="tx1"/>
                </a:solidFill>
              </a:rPr>
              <a:t>ORCID</a:t>
            </a:r>
            <a:r>
              <a:rPr lang="ru-RU" sz="2000" dirty="0">
                <a:solidFill>
                  <a:schemeClr val="tx1"/>
                </a:solidFill>
              </a:rPr>
              <a:t> сообщите свой </a:t>
            </a:r>
            <a:r>
              <a:rPr lang="en-US" sz="2000" dirty="0">
                <a:solidFill>
                  <a:schemeClr val="tx1"/>
                </a:solidFill>
              </a:rPr>
              <a:t>ORCID ID</a:t>
            </a:r>
            <a:r>
              <a:rPr lang="ru-RU" sz="2000" dirty="0">
                <a:solidFill>
                  <a:schemeClr val="tx1"/>
                </a:solidFill>
              </a:rPr>
              <a:t> сотрудникам информационно-библиографического отдела научной библиотеки.</a:t>
            </a:r>
            <a:br>
              <a:rPr lang="ru-RU" sz="2000" dirty="0">
                <a:solidFill>
                  <a:schemeClr val="tx1"/>
                </a:solidFill>
              </a:rPr>
            </a:b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Важно! Прежде чем добавить публикацию вручную, убедитесь, что ее нет в других базах данных. Если работа есть хотя бы в одной, импортируйте свои публикации способом, описанным на предыдущих слайдах.</a:t>
            </a:r>
            <a:br>
              <a:rPr lang="ru-RU" sz="2000" dirty="0">
                <a:solidFill>
                  <a:srgbClr val="FF0000"/>
                </a:solidFill>
              </a:rPr>
            </a:br>
            <a:br>
              <a:rPr lang="ru-RU" sz="2000" dirty="0">
                <a:solidFill>
                  <a:srgbClr val="FF0000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</a:rPr>
            </a:br>
            <a:endParaRPr lang="ru-BY" sz="1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48E7A-F4A4-44E3-9606-2124119853E3}"/>
              </a:ext>
            </a:extLst>
          </p:cNvPr>
          <p:cNvSpPr/>
          <p:nvPr/>
        </p:nvSpPr>
        <p:spPr>
          <a:xfrm>
            <a:off x="1275127" y="5748367"/>
            <a:ext cx="8271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Успехов в Вашей научной деятельности!</a:t>
            </a:r>
            <a:br>
              <a:rPr lang="ru-RU" sz="2400" i="1" dirty="0"/>
            </a:br>
            <a:endParaRPr lang="ru-BY" sz="2400" i="1" dirty="0"/>
          </a:p>
        </p:txBody>
      </p:sp>
    </p:spTree>
    <p:extLst>
      <p:ext uri="{BB962C8B-B14F-4D97-AF65-F5344CB8AC3E}">
        <p14:creationId xmlns:p14="http://schemas.microsoft.com/office/powerpoint/2010/main" val="166432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9A2C8E-390D-46B6-B5AE-514454CCD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67" y="1367405"/>
            <a:ext cx="9626832" cy="54150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3C27F-E641-49AF-9B1F-7FDDA528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35" y="657138"/>
            <a:ext cx="9219384" cy="132080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1. Добавить публикации в </a:t>
            </a:r>
            <a:r>
              <a:rPr lang="en-US" sz="1600" dirty="0">
                <a:solidFill>
                  <a:schemeClr val="tx1"/>
                </a:solidFill>
              </a:rPr>
              <a:t>ORCID </a:t>
            </a:r>
            <a:r>
              <a:rPr lang="ru-RU" sz="1600" dirty="0">
                <a:solidFill>
                  <a:schemeClr val="tx1"/>
                </a:solidFill>
              </a:rPr>
              <a:t>можно: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- путем импорта данных из некоторых баз данных и онлайн-сервисов;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- путем ручного ввода данных.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Для добавления, редактирования удаления публикаций из списка работ нажмите «+</a:t>
            </a:r>
            <a:r>
              <a:rPr lang="en-US" sz="1600" dirty="0">
                <a:solidFill>
                  <a:schemeClr val="tx1"/>
                </a:solidFill>
              </a:rPr>
              <a:t>Add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  <a:endParaRPr lang="ru-BY" sz="1600" dirty="0">
              <a:solidFill>
                <a:schemeClr val="tx1"/>
              </a:solidFill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5D1E1A97-465B-45FA-BC2A-994D90FD3AE1}"/>
              </a:ext>
            </a:extLst>
          </p:cNvPr>
          <p:cNvSpPr/>
          <p:nvPr/>
        </p:nvSpPr>
        <p:spPr>
          <a:xfrm rot="1373581">
            <a:off x="8606380" y="1987152"/>
            <a:ext cx="1803233" cy="25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9F568FD-6E7F-48A1-BDDA-F671F5666D37}"/>
              </a:ext>
            </a:extLst>
          </p:cNvPr>
          <p:cNvSpPr txBox="1">
            <a:spLocks/>
          </p:cNvSpPr>
          <p:nvPr/>
        </p:nvSpPr>
        <p:spPr>
          <a:xfrm>
            <a:off x="160935" y="0"/>
            <a:ext cx="9347063" cy="657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Опубликованные работы – добавьте информацию о работах, которые Вы опубликовали. </a:t>
            </a:r>
            <a:endParaRPr lang="ru-BY" sz="2000" b="1" dirty="0"/>
          </a:p>
        </p:txBody>
      </p:sp>
    </p:spTree>
    <p:extLst>
      <p:ext uri="{BB962C8B-B14F-4D97-AF65-F5344CB8AC3E}">
        <p14:creationId xmlns:p14="http://schemas.microsoft.com/office/powerpoint/2010/main" val="14693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70A1E0D-7489-4ABA-8936-B46BC1426ADD}"/>
              </a:ext>
            </a:extLst>
          </p:cNvPr>
          <p:cNvSpPr txBox="1"/>
          <p:nvPr/>
        </p:nvSpPr>
        <p:spPr>
          <a:xfrm>
            <a:off x="181387" y="871480"/>
            <a:ext cx="51843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Вы можете выбрать любую из представленных баз данных, в которых размещены ваши работы.</a:t>
            </a:r>
          </a:p>
          <a:p>
            <a:endParaRPr lang="ru-RU" sz="1400" dirty="0"/>
          </a:p>
          <a:p>
            <a:r>
              <a:rPr lang="ru-RU" sz="1400" b="1" dirty="0"/>
              <a:t>Внимание! Репозиторий</a:t>
            </a:r>
            <a:r>
              <a:rPr lang="ru-RU" sz="1400" dirty="0"/>
              <a:t> Витебского государственного университета имени П.М. </a:t>
            </a:r>
            <a:r>
              <a:rPr lang="ru-RU" sz="1400" dirty="0" err="1"/>
              <a:t>Машерова</a:t>
            </a:r>
            <a:r>
              <a:rPr lang="ru-RU" sz="1400" dirty="0"/>
              <a:t> </a:t>
            </a:r>
            <a:r>
              <a:rPr lang="ru-RU" sz="1400" b="1" dirty="0"/>
              <a:t>зарегистрирован в поисковой системе BASE (</a:t>
            </a:r>
            <a:r>
              <a:rPr lang="ru-RU" sz="1400" dirty="0" err="1"/>
              <a:t>Bielefeld</a:t>
            </a:r>
            <a:r>
              <a:rPr lang="ru-RU" sz="1400" dirty="0"/>
              <a:t> </a:t>
            </a:r>
            <a:r>
              <a:rPr lang="ru-RU" sz="1400" dirty="0" err="1"/>
              <a:t>Academic</a:t>
            </a:r>
            <a:r>
              <a:rPr lang="ru-RU" sz="1400" dirty="0"/>
              <a:t> </a:t>
            </a:r>
            <a:r>
              <a:rPr lang="ru-RU" sz="1400" dirty="0" err="1"/>
              <a:t>Search</a:t>
            </a:r>
            <a:r>
              <a:rPr lang="ru-RU" sz="1400" dirty="0"/>
              <a:t> </a:t>
            </a:r>
            <a:r>
              <a:rPr lang="ru-RU" sz="1400" dirty="0" err="1"/>
              <a:t>Engine</a:t>
            </a:r>
            <a:r>
              <a:rPr lang="ru-RU" sz="1400" b="1" dirty="0"/>
              <a:t>) – Вы можете найти свои публикации и присоединить их к списку публикаций в </a:t>
            </a:r>
            <a:r>
              <a:rPr lang="en-US" sz="1400" b="1" dirty="0"/>
              <a:t>ORCID</a:t>
            </a:r>
            <a:r>
              <a:rPr lang="ru-RU" sz="1400" b="1" dirty="0"/>
              <a:t> следующим образом:</a:t>
            </a:r>
            <a:endParaRPr lang="en-US" sz="1400" b="1" dirty="0"/>
          </a:p>
          <a:p>
            <a:endParaRPr lang="ru-RU" sz="1400" b="1" dirty="0"/>
          </a:p>
          <a:p>
            <a:pPr marL="342900" indent="-342900">
              <a:buAutoNum type="arabicPeriod"/>
            </a:pPr>
            <a:r>
              <a:rPr lang="ru-RU" sz="1400" b="1" dirty="0"/>
              <a:t>Нажмите на ссылку</a:t>
            </a:r>
            <a:endParaRPr lang="en-US" sz="1400" b="1" dirty="0"/>
          </a:p>
          <a:p>
            <a:pPr marL="342900" indent="-342900">
              <a:buAutoNum type="arabicPeriod"/>
            </a:pPr>
            <a:endParaRPr lang="en-US" sz="1400" b="1" dirty="0"/>
          </a:p>
          <a:p>
            <a:pPr marL="342900" indent="-342900">
              <a:buAutoNum type="arabicPeriod"/>
            </a:pPr>
            <a:r>
              <a:rPr lang="ru-RU" sz="1400" b="1" dirty="0"/>
              <a:t>В открывшемся окне нажмите «Авторизоваться»</a:t>
            </a:r>
            <a:endParaRPr lang="ru-BY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5F2DEB-9D17-45B8-9C43-1409D79EE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32" t="14190" r="39784" b="50948"/>
          <a:stretch/>
        </p:blipFill>
        <p:spPr>
          <a:xfrm>
            <a:off x="1677798" y="4421477"/>
            <a:ext cx="2801923" cy="2533954"/>
          </a:xfrm>
          <a:prstGeom prst="rect">
            <a:avLst/>
          </a:prstGeom>
        </p:spPr>
      </p:pic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C686076-98E6-4EBE-92A1-0389F0B6281B}"/>
              </a:ext>
            </a:extLst>
          </p:cNvPr>
          <p:cNvSpPr/>
          <p:nvPr/>
        </p:nvSpPr>
        <p:spPr>
          <a:xfrm>
            <a:off x="3758269" y="3850068"/>
            <a:ext cx="201335" cy="2533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6F2E566-6C25-454D-90A1-BF9F6BAF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87" y="240484"/>
            <a:ext cx="8596668" cy="657138"/>
          </a:xfrm>
        </p:spPr>
        <p:txBody>
          <a:bodyPr/>
          <a:lstStyle/>
          <a:p>
            <a:r>
              <a:rPr lang="ru-RU" dirty="0"/>
              <a:t>Импорт публикаций из </a:t>
            </a:r>
            <a:r>
              <a:rPr lang="en-US" dirty="0"/>
              <a:t>Base</a:t>
            </a:r>
            <a:endParaRPr lang="ru-BY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EE65EB-8D3A-4616-8ACE-B6185EC5B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718" y="803581"/>
            <a:ext cx="6788895" cy="38187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A1BD701A-EED4-48FA-8CB7-EEB89790A3D0}"/>
              </a:ext>
            </a:extLst>
          </p:cNvPr>
          <p:cNvSpPr/>
          <p:nvPr/>
        </p:nvSpPr>
        <p:spPr>
          <a:xfrm rot="1146783" flipV="1">
            <a:off x="4317897" y="2653038"/>
            <a:ext cx="2448812" cy="213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6887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1F2265D-3A5A-46CE-B821-386185458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21" y="1061207"/>
            <a:ext cx="10305411" cy="579679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1AA519-8359-4895-9EFC-C5657B868B40}"/>
              </a:ext>
            </a:extLst>
          </p:cNvPr>
          <p:cNvSpPr txBox="1"/>
          <p:nvPr/>
        </p:nvSpPr>
        <p:spPr>
          <a:xfrm>
            <a:off x="258649" y="529761"/>
            <a:ext cx="903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После того как система перенаправит Вас на сайт БД </a:t>
            </a:r>
            <a:r>
              <a:rPr lang="en-US" dirty="0"/>
              <a:t>Base</a:t>
            </a:r>
            <a:r>
              <a:rPr lang="ru-RU" dirty="0"/>
              <a:t>, в поисковой строке введите свою фамилию и инициалы на русском языке и нажмите «Поиск»</a:t>
            </a:r>
            <a:endParaRPr lang="ru-BY" dirty="0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21604869-1BED-4B75-A5EE-134023235196}"/>
              </a:ext>
            </a:extLst>
          </p:cNvPr>
          <p:cNvSpPr/>
          <p:nvPr/>
        </p:nvSpPr>
        <p:spPr>
          <a:xfrm>
            <a:off x="2281806" y="1239338"/>
            <a:ext cx="192946" cy="1013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ED425006-7A6F-43AF-90FC-51627E9A373B}"/>
              </a:ext>
            </a:extLst>
          </p:cNvPr>
          <p:cNvSpPr/>
          <p:nvPr/>
        </p:nvSpPr>
        <p:spPr>
          <a:xfrm rot="19378882">
            <a:off x="6925769" y="1172823"/>
            <a:ext cx="215398" cy="13034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8636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D9BE30-B9DC-46D7-B60E-15CE3B0F6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540" y="3571199"/>
            <a:ext cx="5800200" cy="32626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8F63588-72DF-4613-9C9E-FC45EC3A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54" y="1499778"/>
            <a:ext cx="5297676" cy="297994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060180-E958-4F16-9465-7C3623288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187" y="106366"/>
            <a:ext cx="6741763" cy="37922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3D72A3-6534-4A3E-9252-B836D8E49FE3}"/>
              </a:ext>
            </a:extLst>
          </p:cNvPr>
          <p:cNvSpPr txBox="1"/>
          <p:nvPr/>
        </p:nvSpPr>
        <p:spPr>
          <a:xfrm>
            <a:off x="117446" y="1054722"/>
            <a:ext cx="4639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600" dirty="0"/>
              <a:t>6. Сохраните файл на своем компьютере</a:t>
            </a:r>
            <a:endParaRPr lang="en-US" sz="1600" dirty="0"/>
          </a:p>
          <a:p>
            <a:endParaRPr lang="ru-BY" sz="1400" dirty="0"/>
          </a:p>
        </p:txBody>
      </p:sp>
      <p:sp>
        <p:nvSpPr>
          <p:cNvPr id="4" name="Круг: прозрачная заливка 3">
            <a:extLst>
              <a:ext uri="{FF2B5EF4-FFF2-40B4-BE49-F238E27FC236}">
                <a16:creationId xmlns:a16="http://schemas.microsoft.com/office/drawing/2014/main" id="{8FC62282-0057-4E47-AEB5-5D4A1754756C}"/>
              </a:ext>
            </a:extLst>
          </p:cNvPr>
          <p:cNvSpPr/>
          <p:nvPr/>
        </p:nvSpPr>
        <p:spPr>
          <a:xfrm>
            <a:off x="5494790" y="223651"/>
            <a:ext cx="601210" cy="597707"/>
          </a:xfrm>
          <a:prstGeom prst="donut">
            <a:avLst>
              <a:gd name="adj" fmla="val 10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5" name="Круг: прозрачная заливка 4">
            <a:extLst>
              <a:ext uri="{FF2B5EF4-FFF2-40B4-BE49-F238E27FC236}">
                <a16:creationId xmlns:a16="http://schemas.microsoft.com/office/drawing/2014/main" id="{258CC962-FFFD-482E-BAF3-DF462C8D154F}"/>
              </a:ext>
            </a:extLst>
          </p:cNvPr>
          <p:cNvSpPr/>
          <p:nvPr/>
        </p:nvSpPr>
        <p:spPr>
          <a:xfrm>
            <a:off x="5805181" y="2177914"/>
            <a:ext cx="1120717" cy="991317"/>
          </a:xfrm>
          <a:prstGeom prst="donut">
            <a:avLst>
              <a:gd name="adj" fmla="val 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B1115104-136B-464C-A24F-6AE4B17F43C2}"/>
              </a:ext>
            </a:extLst>
          </p:cNvPr>
          <p:cNvSpPr/>
          <p:nvPr/>
        </p:nvSpPr>
        <p:spPr>
          <a:xfrm>
            <a:off x="3700778" y="477932"/>
            <a:ext cx="1727752" cy="16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9" name="Стрелка: изогнутая вверх 8">
            <a:extLst>
              <a:ext uri="{FF2B5EF4-FFF2-40B4-BE49-F238E27FC236}">
                <a16:creationId xmlns:a16="http://schemas.microsoft.com/office/drawing/2014/main" id="{25F70B96-F8A5-474F-A30E-171FE152F4EB}"/>
              </a:ext>
            </a:extLst>
          </p:cNvPr>
          <p:cNvSpPr/>
          <p:nvPr/>
        </p:nvSpPr>
        <p:spPr>
          <a:xfrm flipV="1">
            <a:off x="2442073" y="980901"/>
            <a:ext cx="3977094" cy="1175352"/>
          </a:xfrm>
          <a:prstGeom prst="bentUpArrow">
            <a:avLst>
              <a:gd name="adj1" fmla="val 5326"/>
              <a:gd name="adj2" fmla="val 4374"/>
              <a:gd name="adj3" fmla="val 7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F38DE4F0-5EE5-422B-B597-51221A8D3DB8}"/>
              </a:ext>
            </a:extLst>
          </p:cNvPr>
          <p:cNvSpPr/>
          <p:nvPr/>
        </p:nvSpPr>
        <p:spPr>
          <a:xfrm>
            <a:off x="2332139" y="1549023"/>
            <a:ext cx="96473" cy="1714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E0EA22-0CAE-428A-ABF0-E210BB9DE1DE}"/>
              </a:ext>
            </a:extLst>
          </p:cNvPr>
          <p:cNvSpPr txBox="1"/>
          <p:nvPr/>
        </p:nvSpPr>
        <p:spPr>
          <a:xfrm>
            <a:off x="117446" y="150003"/>
            <a:ext cx="4429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4. В открывшемся списке отметьте свои работы и откройте меню  </a:t>
            </a:r>
            <a:r>
              <a:rPr lang="en-US" sz="1600" dirty="0">
                <a:solidFill>
                  <a:prstClr val="black"/>
                </a:solidFill>
              </a:rPr>
              <a:t>All Records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5. Выберите </a:t>
            </a:r>
            <a:r>
              <a:rPr lang="en-US" sz="1600" dirty="0">
                <a:solidFill>
                  <a:prstClr val="black"/>
                </a:solidFill>
              </a:rPr>
              <a:t> - </a:t>
            </a:r>
            <a:r>
              <a:rPr lang="en-US" sz="1600" dirty="0" err="1">
                <a:solidFill>
                  <a:prstClr val="black"/>
                </a:solidFill>
              </a:rPr>
              <a:t>BibText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AF0A9-D4D4-46C4-9D47-C3F69FBD38EA}"/>
              </a:ext>
            </a:extLst>
          </p:cNvPr>
          <p:cNvSpPr txBox="1"/>
          <p:nvPr/>
        </p:nvSpPr>
        <p:spPr>
          <a:xfrm>
            <a:off x="279186" y="4301035"/>
            <a:ext cx="4731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7.Нажмите меню «Добавить», выберите – «Добавить</a:t>
            </a:r>
            <a:r>
              <a:rPr lang="en-US" sz="1600" dirty="0"/>
              <a:t> </a:t>
            </a:r>
            <a:r>
              <a:rPr lang="en-US" sz="1600" dirty="0" err="1">
                <a:solidFill>
                  <a:prstClr val="black"/>
                </a:solidFill>
              </a:rPr>
              <a:t>BibText</a:t>
            </a:r>
            <a:r>
              <a:rPr lang="ru-RU" sz="1600" dirty="0">
                <a:solidFill>
                  <a:prstClr val="black"/>
                </a:solidFill>
              </a:rPr>
              <a:t>».</a:t>
            </a:r>
            <a:endParaRPr lang="ru-BY" sz="1600" dirty="0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0B533F28-E9B3-47BF-89C1-59097BD004F8}"/>
              </a:ext>
            </a:extLst>
          </p:cNvPr>
          <p:cNvSpPr/>
          <p:nvPr/>
        </p:nvSpPr>
        <p:spPr>
          <a:xfrm>
            <a:off x="503339" y="4969421"/>
            <a:ext cx="8804487" cy="1938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5058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48BF0D-7A6F-4743-9243-4C785AECD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0980"/>
            <a:ext cx="7016924" cy="394702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A3EB1F6-9D9D-42B5-802C-CEB2CF329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78" y="14619"/>
            <a:ext cx="7172822" cy="40347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65281D-65ED-4EFB-949D-70EC37B6EF96}"/>
              </a:ext>
            </a:extLst>
          </p:cNvPr>
          <p:cNvSpPr txBox="1"/>
          <p:nvPr/>
        </p:nvSpPr>
        <p:spPr>
          <a:xfrm>
            <a:off x="1042858" y="1094622"/>
            <a:ext cx="42002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8. Выбрать файл </a:t>
            </a:r>
            <a:r>
              <a:rPr lang="ru-RU" dirty="0" err="1"/>
              <a:t>BibText</a:t>
            </a:r>
            <a:r>
              <a:rPr lang="ru-RU" dirty="0"/>
              <a:t> для импорта.</a:t>
            </a:r>
          </a:p>
          <a:p>
            <a:endParaRPr lang="ru-RU" sz="1400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6C1D0E73-443F-4960-8685-7865A10229F6}"/>
              </a:ext>
            </a:extLst>
          </p:cNvPr>
          <p:cNvSpPr/>
          <p:nvPr/>
        </p:nvSpPr>
        <p:spPr>
          <a:xfrm rot="621046">
            <a:off x="3101779" y="1869442"/>
            <a:ext cx="3606325" cy="155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0D539AA-0CEF-4399-96AD-3A860CF2E03A}"/>
              </a:ext>
            </a:extLst>
          </p:cNvPr>
          <p:cNvSpPr/>
          <p:nvPr/>
        </p:nvSpPr>
        <p:spPr>
          <a:xfrm>
            <a:off x="6467682" y="5785216"/>
            <a:ext cx="4616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10. </a:t>
            </a:r>
            <a:r>
              <a:rPr lang="ru-RU"/>
              <a:t>Импортируйте работы </a:t>
            </a:r>
            <a:r>
              <a:rPr lang="ru-RU" dirty="0"/>
              <a:t>в свою запись.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9420BF6-C18E-423A-A053-28FD958981D1}"/>
              </a:ext>
            </a:extLst>
          </p:cNvPr>
          <p:cNvSpPr/>
          <p:nvPr/>
        </p:nvSpPr>
        <p:spPr>
          <a:xfrm>
            <a:off x="6892486" y="404933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9. Выбрать все.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276AC5A-6694-4349-8942-D78B3CA15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966881">
            <a:off x="2644003" y="3923878"/>
            <a:ext cx="4018427" cy="881593"/>
          </a:xfrm>
          <a:prstGeom prst="rect">
            <a:avLst/>
          </a:prstGeom>
        </p:spPr>
      </p:pic>
      <p:sp>
        <p:nvSpPr>
          <p:cNvPr id="28" name="Круг: прозрачная заливка 27">
            <a:extLst>
              <a:ext uri="{FF2B5EF4-FFF2-40B4-BE49-F238E27FC236}">
                <a16:creationId xmlns:a16="http://schemas.microsoft.com/office/drawing/2014/main" id="{D732A265-199A-4C47-93EB-BBA6905A7B57}"/>
              </a:ext>
            </a:extLst>
          </p:cNvPr>
          <p:cNvSpPr/>
          <p:nvPr/>
        </p:nvSpPr>
        <p:spPr>
          <a:xfrm>
            <a:off x="1550404" y="4315660"/>
            <a:ext cx="713065" cy="446952"/>
          </a:xfrm>
          <a:prstGeom prst="donut">
            <a:avLst>
              <a:gd name="adj" fmla="val 10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BCB4AB6-C8A8-4B12-B6EC-78CD66BACC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742">
            <a:off x="2637343" y="5297009"/>
            <a:ext cx="3901927" cy="15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5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00ED59-A124-4E2C-B6AA-5BBBCDB3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72" y="236463"/>
            <a:ext cx="10705285" cy="602172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D8D15-FA97-40B2-B158-7108448A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789" y="6406498"/>
            <a:ext cx="8596668" cy="390258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Таким образом Ваши публикации автоматически импортируются из БД </a:t>
            </a:r>
            <a:r>
              <a:rPr lang="en-US" sz="1400" dirty="0">
                <a:solidFill>
                  <a:schemeClr val="tx1"/>
                </a:solidFill>
              </a:rPr>
              <a:t>Base</a:t>
            </a:r>
            <a:endParaRPr lang="ru-BY" sz="1400" dirty="0">
              <a:solidFill>
                <a:schemeClr val="tx1"/>
              </a:solidFill>
            </a:endParaRPr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id="{3B4AB9E3-9131-467B-8535-6CADC945EFFF}"/>
              </a:ext>
            </a:extLst>
          </p:cNvPr>
          <p:cNvSpPr/>
          <p:nvPr/>
        </p:nvSpPr>
        <p:spPr>
          <a:xfrm>
            <a:off x="4863240" y="5788402"/>
            <a:ext cx="207765" cy="6878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5573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1987918-3458-4EFC-9A05-E706F859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32" y="3193491"/>
            <a:ext cx="6386818" cy="359258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FA0245-13F8-4ED8-9B99-ED2C5EA21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611" y="114602"/>
            <a:ext cx="5344184" cy="30061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EFA2-29E0-4E02-9341-827F6A7B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54" y="89483"/>
            <a:ext cx="8596668" cy="657138"/>
          </a:xfrm>
        </p:spPr>
        <p:txBody>
          <a:bodyPr/>
          <a:lstStyle/>
          <a:p>
            <a:r>
              <a:rPr lang="ru-RU" dirty="0"/>
              <a:t>Импорт публикаций из </a:t>
            </a:r>
            <a:r>
              <a:rPr lang="en-US" dirty="0"/>
              <a:t>Scopus</a:t>
            </a:r>
            <a:endParaRPr lang="ru-B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4C62B-25EB-4579-BE7C-F48780CEB38B}"/>
              </a:ext>
            </a:extLst>
          </p:cNvPr>
          <p:cNvSpPr txBox="1"/>
          <p:nvPr/>
        </p:nvSpPr>
        <p:spPr>
          <a:xfrm>
            <a:off x="159391" y="819407"/>
            <a:ext cx="68800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1400" dirty="0"/>
              <a:t>Нажмите на ссылку </a:t>
            </a:r>
            <a:r>
              <a:rPr lang="en-US" sz="1400" dirty="0"/>
              <a:t>Scopus - Elsevier</a:t>
            </a:r>
            <a:endParaRPr lang="ru-BY" sz="1400" dirty="0"/>
          </a:p>
          <a:p>
            <a:pPr marL="342900" indent="-342900">
              <a:buAutoNum type="arabicPeriod"/>
            </a:pPr>
            <a:r>
              <a:rPr lang="ru-RU" sz="1400" dirty="0"/>
              <a:t>В открывшемся окне нажмите «Авторизоваться»</a:t>
            </a:r>
          </a:p>
          <a:p>
            <a:pPr marL="342900" indent="-342900" algn="just">
              <a:buAutoNum type="arabicPeriod"/>
            </a:pPr>
            <a:r>
              <a:rPr lang="ru-RU" sz="1400" dirty="0"/>
              <a:t>Далее система Вас перенаправит на платформу </a:t>
            </a:r>
            <a:r>
              <a:rPr lang="en-US" sz="1400" dirty="0"/>
              <a:t>Scopus</a:t>
            </a:r>
            <a:r>
              <a:rPr lang="ru-RU" sz="1400" dirty="0"/>
              <a:t>, где будет необходимо выбрать Ваш профиль в </a:t>
            </a:r>
            <a:r>
              <a:rPr lang="en-US" sz="1400" dirty="0"/>
              <a:t>Scopus</a:t>
            </a:r>
            <a:r>
              <a:rPr lang="ru-RU" sz="1400" dirty="0"/>
              <a:t>, выбрать имя профиля, предпочтительное для Вас, подтвердить что все публикации принадлежат Вашему авторству, если нет, то удалить, проверить еще раз, ввести </a:t>
            </a:r>
            <a:r>
              <a:rPr lang="en-US" sz="1400" dirty="0"/>
              <a:t>Email </a:t>
            </a:r>
            <a:r>
              <a:rPr lang="ru-RU" sz="1400" dirty="0"/>
              <a:t>на который Вам придет оповещение и Ваш </a:t>
            </a:r>
            <a:r>
              <a:rPr lang="en-US" sz="1400" dirty="0"/>
              <a:t>Scopus ID</a:t>
            </a:r>
            <a:r>
              <a:rPr lang="ru-RU" sz="1400" dirty="0"/>
              <a:t>, подтвердить перенос публикаций из </a:t>
            </a:r>
            <a:r>
              <a:rPr lang="en-US" sz="1400" dirty="0"/>
              <a:t>Scopus </a:t>
            </a:r>
            <a:r>
              <a:rPr lang="ru-RU" sz="1400" dirty="0"/>
              <a:t>в </a:t>
            </a:r>
            <a:r>
              <a:rPr lang="en-US" sz="1400" dirty="0"/>
              <a:t>ORCID</a:t>
            </a:r>
            <a:r>
              <a:rPr lang="ru-RU" sz="1400" dirty="0"/>
              <a:t>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Внимание! Очень важно указывать в профиле тот вариант вашего имени, под которым опубликованы Ваши работы в </a:t>
            </a:r>
            <a:r>
              <a:rPr lang="en-US" sz="1400" dirty="0">
                <a:solidFill>
                  <a:srgbClr val="FF0000"/>
                </a:solidFill>
              </a:rPr>
              <a:t>Scopus</a:t>
            </a:r>
            <a:r>
              <a:rPr lang="ru-RU" sz="1400" dirty="0">
                <a:solidFill>
                  <a:srgbClr val="FF0000"/>
                </a:solidFill>
              </a:rPr>
              <a:t>, иначе система Вас не опознает.</a:t>
            </a:r>
          </a:p>
          <a:p>
            <a:r>
              <a:rPr lang="ru-RU" sz="1400" dirty="0"/>
              <a:t>4.  Автоматически в левой панели на странице </a:t>
            </a:r>
            <a:r>
              <a:rPr lang="en-US" sz="1400" dirty="0"/>
              <a:t>ORCID </a:t>
            </a:r>
            <a:r>
              <a:rPr lang="ru-RU" sz="1400" dirty="0"/>
              <a:t>в разделе  Другие </a:t>
            </a:r>
            <a:r>
              <a:rPr lang="en-US" sz="1400" dirty="0"/>
              <a:t>ID </a:t>
            </a:r>
            <a:r>
              <a:rPr lang="ru-RU" sz="1400" dirty="0"/>
              <a:t>отразится Ваш  </a:t>
            </a:r>
            <a:r>
              <a:rPr lang="en-US" sz="1400" dirty="0"/>
              <a:t>Author ID </a:t>
            </a:r>
            <a:r>
              <a:rPr lang="ru-RU" sz="1400" dirty="0"/>
              <a:t>в </a:t>
            </a:r>
            <a:r>
              <a:rPr lang="en-US" sz="1400" dirty="0"/>
              <a:t>Scopus</a:t>
            </a:r>
            <a:r>
              <a:rPr lang="ru-RU" sz="1400" dirty="0"/>
              <a:t>.</a:t>
            </a:r>
          </a:p>
        </p:txBody>
      </p:sp>
      <p:sp>
        <p:nvSpPr>
          <p:cNvPr id="8" name="Стрелка: влево-вверх 7">
            <a:extLst>
              <a:ext uri="{FF2B5EF4-FFF2-40B4-BE49-F238E27FC236}">
                <a16:creationId xmlns:a16="http://schemas.microsoft.com/office/drawing/2014/main" id="{FCB8AC34-320B-4BCA-B7F8-E553F53A96F7}"/>
              </a:ext>
            </a:extLst>
          </p:cNvPr>
          <p:cNvSpPr/>
          <p:nvPr/>
        </p:nvSpPr>
        <p:spPr>
          <a:xfrm flipH="1">
            <a:off x="2424413" y="3497063"/>
            <a:ext cx="973123" cy="2064838"/>
          </a:xfrm>
          <a:prstGeom prst="leftUpArrow">
            <a:avLst>
              <a:gd name="adj1" fmla="val 11686"/>
              <a:gd name="adj2" fmla="val 10715"/>
              <a:gd name="adj3" fmla="val 18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9" name="Круг: прозрачная заливка 8">
            <a:extLst>
              <a:ext uri="{FF2B5EF4-FFF2-40B4-BE49-F238E27FC236}">
                <a16:creationId xmlns:a16="http://schemas.microsoft.com/office/drawing/2014/main" id="{2F44E3F1-684A-4F98-9D4E-6E10A6BB218F}"/>
              </a:ext>
            </a:extLst>
          </p:cNvPr>
          <p:cNvSpPr/>
          <p:nvPr/>
        </p:nvSpPr>
        <p:spPr>
          <a:xfrm>
            <a:off x="7684316" y="1988192"/>
            <a:ext cx="1031845" cy="327170"/>
          </a:xfrm>
          <a:prstGeom prst="donut">
            <a:avLst>
              <a:gd name="adj" fmla="val 10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49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20183D-2739-4F9E-BE4F-ED3C5DB87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3" y="1853914"/>
            <a:ext cx="8816829" cy="49594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814A8-C486-4EF5-A778-99C7143A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69" y="-1267"/>
            <a:ext cx="6428969" cy="36162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CE5A5-D099-432C-95C1-AB9B0951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23" y="69415"/>
            <a:ext cx="8596668" cy="5929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Добавление публикаций вручную</a:t>
            </a:r>
            <a:endParaRPr lang="ru-BY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1C5E0-0B39-4C68-B3BE-886602F1F70E}"/>
              </a:ext>
            </a:extLst>
          </p:cNvPr>
          <p:cNvSpPr txBox="1"/>
          <p:nvPr/>
        </p:nvSpPr>
        <p:spPr>
          <a:xfrm>
            <a:off x="254997" y="686513"/>
            <a:ext cx="5119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/>
              <a:t>В окне редактирования списка «Добавить» выберите меню «Добавить вручную» (последний пункт).</a:t>
            </a:r>
            <a:endParaRPr lang="en-US" sz="1400" dirty="0"/>
          </a:p>
          <a:p>
            <a:pPr marL="342900" indent="-342900">
              <a:buAutoNum type="arabicPeriod"/>
            </a:pPr>
            <a:endParaRPr lang="en-US" sz="1400" dirty="0"/>
          </a:p>
          <a:p>
            <a:pPr marL="342900" indent="-342900">
              <a:buAutoNum type="arabicPeriod"/>
            </a:pPr>
            <a:endParaRPr lang="ru-RU" sz="1400" dirty="0"/>
          </a:p>
          <a:p>
            <a:r>
              <a:rPr lang="ru-RU" sz="1400" dirty="0"/>
              <a:t>2. После заполнения полей меню «Работы» нажать кнопку «Сохранить изменения».</a:t>
            </a:r>
          </a:p>
          <a:p>
            <a:endParaRPr lang="ru-BY" sz="1400" dirty="0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4CA7F0D-9ABD-476B-824D-241A3F6EA137}"/>
              </a:ext>
            </a:extLst>
          </p:cNvPr>
          <p:cNvSpPr/>
          <p:nvPr/>
        </p:nvSpPr>
        <p:spPr>
          <a:xfrm rot="380485">
            <a:off x="5975804" y="1343063"/>
            <a:ext cx="4893496" cy="234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B0BC138-3B83-47DE-9435-55C2561B0194}"/>
              </a:ext>
            </a:extLst>
          </p:cNvPr>
          <p:cNvSpPr/>
          <p:nvPr/>
        </p:nvSpPr>
        <p:spPr>
          <a:xfrm>
            <a:off x="4994727" y="3165128"/>
            <a:ext cx="2823811" cy="37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Категория работы, выберите из списка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B7F53D5-2F64-4336-9DFD-B1F7EEDE04F6}"/>
              </a:ext>
            </a:extLst>
          </p:cNvPr>
          <p:cNvSpPr/>
          <p:nvPr/>
        </p:nvSpPr>
        <p:spPr>
          <a:xfrm>
            <a:off x="4994728" y="3662237"/>
            <a:ext cx="2823810" cy="3711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Название - тип работы, выберите из списка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D93EF4-0986-4D25-A7C5-FB16E899D99D}"/>
              </a:ext>
            </a:extLst>
          </p:cNvPr>
          <p:cNvSpPr/>
          <p:nvPr/>
        </p:nvSpPr>
        <p:spPr>
          <a:xfrm>
            <a:off x="4994727" y="4493205"/>
            <a:ext cx="2823810" cy="376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tx1"/>
                </a:solidFill>
              </a:rPr>
              <a:t>Можно вставить полное библиографическое описание публикации</a:t>
            </a:r>
            <a:endParaRPr lang="ru-BY" sz="9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7228FAC-F2B5-489E-8752-B1782F38E9D5}"/>
              </a:ext>
            </a:extLst>
          </p:cNvPr>
          <p:cNvSpPr/>
          <p:nvPr/>
        </p:nvSpPr>
        <p:spPr>
          <a:xfrm>
            <a:off x="4994727" y="5098817"/>
            <a:ext cx="2823810" cy="298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Название журнала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18DE3A0-2948-4295-A880-AF1DBFC75DBB}"/>
              </a:ext>
            </a:extLst>
          </p:cNvPr>
          <p:cNvSpPr/>
          <p:nvPr/>
        </p:nvSpPr>
        <p:spPr>
          <a:xfrm>
            <a:off x="4994726" y="5646408"/>
            <a:ext cx="2823810" cy="298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Дата публикации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5470078-A5A4-43AE-B331-2064455EF5CF}"/>
              </a:ext>
            </a:extLst>
          </p:cNvPr>
          <p:cNvSpPr/>
          <p:nvPr/>
        </p:nvSpPr>
        <p:spPr>
          <a:xfrm>
            <a:off x="4994726" y="6115046"/>
            <a:ext cx="2823810" cy="206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Ссылка на публикацию</a:t>
            </a:r>
            <a:endParaRPr lang="ru-BY" sz="1000" dirty="0">
              <a:solidFill>
                <a:schemeClr val="tx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A201D8-7288-47B7-B77A-39FA9A2B3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03595" y="3007912"/>
            <a:ext cx="262151" cy="7056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9C04D41-56DD-4F76-B53E-1C9EFB882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10837" y="3489345"/>
            <a:ext cx="262151" cy="7056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A729363-E007-4A5E-87DB-951A27046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03596" y="4325930"/>
            <a:ext cx="262151" cy="7056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6369B4D-8810-41AF-B798-7B2BE8FED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03595" y="4895166"/>
            <a:ext cx="262151" cy="7056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5C2EABD-62F8-4CB1-8C27-AA6BAA0B2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03595" y="5453066"/>
            <a:ext cx="262151" cy="70562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E264355-667E-4DB4-AEF5-DAC9F37DA3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03596" y="5879889"/>
            <a:ext cx="262151" cy="705628"/>
          </a:xfrm>
          <a:prstGeom prst="rect">
            <a:avLst/>
          </a:prstGeom>
        </p:spPr>
      </p:pic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id="{FBF3EF08-FC86-4041-B10E-BBCFD6B44CBF}"/>
              </a:ext>
            </a:extLst>
          </p:cNvPr>
          <p:cNvSpPr/>
          <p:nvPr/>
        </p:nvSpPr>
        <p:spPr>
          <a:xfrm>
            <a:off x="1812024" y="5936956"/>
            <a:ext cx="1224792" cy="528505"/>
          </a:xfrm>
          <a:prstGeom prst="donut">
            <a:avLst>
              <a:gd name="adj" fmla="val 100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300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757</TotalTime>
  <Words>579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Создание профиля автора в ORCID</vt:lpstr>
      <vt:lpstr>1. Добавить публикации в ORCID можно: - путем импорта данных из некоторых баз данных и онлайн-сервисов; - путем ручного ввода данных.  Для добавления, редактирования удаления публикаций из списка работ нажмите «+Add»</vt:lpstr>
      <vt:lpstr>Импорт публикаций из Base</vt:lpstr>
      <vt:lpstr>Презентация PowerPoint</vt:lpstr>
      <vt:lpstr>Презентация PowerPoint</vt:lpstr>
      <vt:lpstr>Презентация PowerPoint</vt:lpstr>
      <vt:lpstr>Таким образом Ваши публикации автоматически импортируются из БД Base</vt:lpstr>
      <vt:lpstr>Импорт публикаций из Scopus</vt:lpstr>
      <vt:lpstr>Добавление публикаций вручную</vt:lpstr>
      <vt:lpstr>Вы можете импортировать свои публикации с других сайтов и систем из выше указанного списка.  Добавляйте информацию о Вашем идентификаторе ORCID при отправке публикаций, подаче документов на гранты и в прочих исследовательских процессах.  В частности, Вы можете указать код ORCID в своем профиле на персональной странице ВГУ имени П.М. Машерова или РИНЦ в поле «Идентификационные коды автора».  Чтобы баннер системы ORCID появился на страницах ваших персональных профилей на сайте ВГУ  имени П.М. Машерова, после регистрации и заполнения своего профиля в ORCID сообщите свой ORCID ID сотрудникам информационно-библиографического отдела научной библиотеки.  Важно! Прежде чем добавить публикацию вручную, убедитесь, что ее нет в других базах данных. Если работа есть хотя бы в одной, импортируйте свои публикации способом, описанным на предыдущих слайдах.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профиля автора в ORCID</dc:title>
  <dc:creator>Прожесмицкая Людмила Владимировна</dc:creator>
  <cp:lastModifiedBy>Шиман Ольга Владимировна</cp:lastModifiedBy>
  <cp:revision>62</cp:revision>
  <dcterms:created xsi:type="dcterms:W3CDTF">2020-06-24T07:44:20Z</dcterms:created>
  <dcterms:modified xsi:type="dcterms:W3CDTF">2021-11-25T09:22:42Z</dcterms:modified>
</cp:coreProperties>
</file>